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2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93"/>
    <a:srgbClr val="CCFF66"/>
    <a:srgbClr val="36B214"/>
    <a:srgbClr val="2242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70CC-729B-4472-A785-AC87C0A6C94A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09D2-15B6-4930-8BBE-C2E69D38C57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5230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309D2-15B6-4930-8BBE-C2E69D38C57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6435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92882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SINAV</a:t>
            </a:r>
            <a:r>
              <a:rPr lang="tr-TR" dirty="0" smtClean="0"/>
              <a:t> 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NASIL KAZANILIR?</a:t>
            </a:r>
            <a:endParaRPr lang="tr-T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 descr="C:\Users\ACEM\Desktop\MOTİVASYON\UMUDUNU KAYBET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8387">
            <a:off x="352776" y="3029891"/>
            <a:ext cx="4281031" cy="2962969"/>
          </a:xfrm>
          <a:prstGeom prst="rect">
            <a:avLst/>
          </a:prstGeom>
          <a:noFill/>
        </p:spPr>
      </p:pic>
      <p:pic>
        <p:nvPicPr>
          <p:cNvPr id="1028" name="Picture 4" descr="C:\Users\ACEM\Desktop\MOTİVASYON\YENİDEN CAN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3246">
            <a:off x="4621278" y="3584175"/>
            <a:ext cx="4087164" cy="2320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785794"/>
            <a:ext cx="5411253" cy="487661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sz="2400" dirty="0" smtClean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tr-TR" sz="24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Zaman zaman istenen şeyin tam aksine odaklanır ve yanlış seçeneğe yönelirsiniz. Çünkü; insan psikolojisi soru içindeki ifadeleri olumlu yönde algılamaya eğilimlidir. DİKKATLİ OL!</a:t>
            </a:r>
          </a:p>
          <a:p>
            <a:pPr algn="ctr"/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Soru çözme hızınızı hızlandırın</a:t>
            </a: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>
              <a:buNone/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Zamanı yaşatmalısınız. Verilen sürede doğru </a:t>
            </a:r>
            <a:r>
              <a:rPr lang="tr-TR" sz="2400" dirty="0" err="1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cvp</a:t>
            </a: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ları</a:t>
            </a: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bulmalısınız.</a:t>
            </a:r>
          </a:p>
          <a:p>
            <a:pPr algn="ctr"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tr-TR" sz="2400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Zaman kazanmak için soru metni veya kökünü okumadan </a:t>
            </a:r>
            <a:r>
              <a:rPr lang="tr-TR" sz="2400" b="1" dirty="0" err="1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cvp</a:t>
            </a:r>
            <a:r>
              <a:rPr lang="tr-TR" sz="2400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şıklarına koşmak sizi yanıltır.</a:t>
            </a:r>
          </a:p>
          <a:p>
            <a:pPr algn="ctr"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tr-TR" sz="2400" b="1" dirty="0" smtClean="0">
                <a:solidFill>
                  <a:schemeClr val="accent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Özellikle sözel bölüm öğrencilerinde yaygın görülen mesele okurken hızınızı kesecek davranışlarınızın farkında olmamak. </a:t>
            </a:r>
          </a:p>
          <a:p>
            <a:pPr algn="ctr"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tr-TR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(sesli okuma alışkanlığı,dudak kıpırdatarak okumaya çalışmak, okunan her ifadenin altını çizme eğilimi, geri dönüşler yapmak)</a:t>
            </a:r>
          </a:p>
          <a:p>
            <a:pPr algn="ctr">
              <a:buNone/>
            </a:pP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ctr">
              <a:buNone/>
            </a:pPr>
            <a:endParaRPr lang="tr-TR" sz="2400" dirty="0"/>
          </a:p>
        </p:txBody>
      </p:sp>
      <p:pic>
        <p:nvPicPr>
          <p:cNvPr id="9218" name="Picture 2" descr="C:\Users\ACEM\Desktop\MOTİVASYON\ODAK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85860"/>
            <a:ext cx="300038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4757742" cy="5411807"/>
          </a:xfr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tr-TR" dirty="0" smtClean="0"/>
              <a:t>Turlama tekniğini kullanın.</a:t>
            </a:r>
          </a:p>
          <a:p>
            <a:r>
              <a:rPr lang="tr-TR" dirty="0" smtClean="0"/>
              <a:t>En fazla puan alacağınız derslere ait sorulara öncelik verin.</a:t>
            </a:r>
          </a:p>
          <a:p>
            <a:r>
              <a:rPr lang="tr-TR" dirty="0" smtClean="0"/>
              <a:t>Geçen zamanla aşırı ilgilenmeyin.</a:t>
            </a:r>
          </a:p>
          <a:p>
            <a:r>
              <a:rPr lang="tr-TR" dirty="0" smtClean="0"/>
              <a:t>Kodlama hatalarına karşılık </a:t>
            </a:r>
          </a:p>
          <a:p>
            <a:r>
              <a:rPr lang="tr-TR" dirty="0" smtClean="0"/>
              <a:t>uyanık olun.</a:t>
            </a:r>
          </a:p>
          <a:p>
            <a:pPr>
              <a:buNone/>
            </a:pPr>
            <a:r>
              <a:rPr lang="tr-TR" dirty="0" smtClean="0"/>
              <a:t>	(grup kodlama daha </a:t>
            </a:r>
          </a:p>
          <a:p>
            <a:pPr>
              <a:buNone/>
            </a:pPr>
            <a:r>
              <a:rPr lang="tr-TR" dirty="0" smtClean="0"/>
              <a:t>yararlı olabilir.)</a:t>
            </a:r>
          </a:p>
          <a:p>
            <a:endParaRPr lang="tr-TR" dirty="0"/>
          </a:p>
        </p:txBody>
      </p:sp>
      <p:pic>
        <p:nvPicPr>
          <p:cNvPr id="11266" name="Picture 2" descr="C:\Users\ACEM\Pictures\imagesCA94EKL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785795"/>
            <a:ext cx="359873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>
                <a:latin typeface="Arial Rounded MT Bold" pitchFamily="34" charset="0"/>
              </a:rPr>
              <a:t>DENEME  </a:t>
            </a:r>
          </a:p>
          <a:p>
            <a:pPr>
              <a:buNone/>
            </a:pPr>
            <a:r>
              <a:rPr lang="tr-TR" sz="3600" b="1" dirty="0" smtClean="0">
                <a:latin typeface="Arial Rounded MT Bold" pitchFamily="34" charset="0"/>
              </a:rPr>
              <a:t>	SINAVLARINI</a:t>
            </a:r>
          </a:p>
          <a:p>
            <a:pPr>
              <a:buNone/>
            </a:pPr>
            <a:r>
              <a:rPr lang="tr-TR" sz="3600" b="1" dirty="0" smtClean="0">
                <a:latin typeface="Arial Rounded MT Bold" pitchFamily="34" charset="0"/>
              </a:rPr>
              <a:t>		ÖNEMSEYİN VE </a:t>
            </a:r>
          </a:p>
          <a:p>
            <a:pPr>
              <a:buNone/>
            </a:pPr>
            <a:r>
              <a:rPr lang="tr-TR" sz="3600" b="1" dirty="0" smtClean="0">
                <a:latin typeface="Arial Rounded MT Bold" pitchFamily="34" charset="0"/>
              </a:rPr>
              <a:t>			ZAMAN</a:t>
            </a:r>
          </a:p>
          <a:p>
            <a:pPr>
              <a:buNone/>
            </a:pPr>
            <a:r>
              <a:rPr lang="tr-TR" sz="3600" b="1" dirty="0" smtClean="0">
                <a:latin typeface="Arial Rounded MT Bold" pitchFamily="34" charset="0"/>
              </a:rPr>
              <a:t>				AYIRIN.</a:t>
            </a:r>
            <a:endParaRPr lang="tr-TR" sz="3600" b="1" dirty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28670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ACEM\Desktop\MOTİVASYON\IM-- POSSI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4500594" cy="220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381762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 rot="20771469">
            <a:off x="626135" y="1002926"/>
            <a:ext cx="3752096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DENEME</a:t>
            </a:r>
          </a:p>
          <a:p>
            <a:pPr algn="ctr"/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SINAVLARINI</a:t>
            </a:r>
          </a:p>
          <a:p>
            <a:pPr algn="ctr"/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GERÇEK SINAVIN</a:t>
            </a:r>
          </a:p>
          <a:p>
            <a:pPr algn="ctr"/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 PROVASI GİBİ</a:t>
            </a:r>
          </a:p>
          <a:p>
            <a:pPr algn="ctr"/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GÖRÜN</a:t>
            </a:r>
          </a:p>
          <a:p>
            <a:pPr algn="ctr"/>
            <a:endParaRPr lang="tr-TR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43821"/>
            <a:ext cx="2985394" cy="467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 rot="20968045">
            <a:off x="984430" y="1323775"/>
            <a:ext cx="4246181" cy="37856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SORULARA</a:t>
            </a:r>
          </a:p>
          <a:p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DEĞİŞİK</a:t>
            </a:r>
          </a:p>
          <a:p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AÇILARDAN</a:t>
            </a:r>
          </a:p>
          <a:p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BAKMAYA</a:t>
            </a:r>
          </a:p>
          <a:p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ÇALIŞIN.</a:t>
            </a:r>
          </a:p>
          <a:p>
            <a:endParaRPr lang="tr-TR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36892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 rot="21021250">
            <a:off x="307034" y="2144329"/>
            <a:ext cx="4984801" cy="34163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endParaRPr lang="tr-TR" sz="3600" b="1" dirty="0" smtClean="0">
              <a:latin typeface="Algerian" pitchFamily="82" charset="0"/>
            </a:endParaRPr>
          </a:p>
          <a:p>
            <a:r>
              <a:rPr lang="tr-TR" sz="3600" b="1" dirty="0" smtClean="0">
                <a:latin typeface="Algerian" pitchFamily="82" charset="0"/>
              </a:rPr>
              <a:t>YAPABİLDİKLERİNİZİ</a:t>
            </a:r>
          </a:p>
          <a:p>
            <a:r>
              <a:rPr lang="tr-TR" sz="3600" b="1" dirty="0" smtClean="0">
                <a:latin typeface="Algerian" pitchFamily="82" charset="0"/>
              </a:rPr>
              <a:t>BİLİN HER</a:t>
            </a:r>
          </a:p>
          <a:p>
            <a:r>
              <a:rPr lang="tr-TR" sz="3600" b="1" dirty="0" smtClean="0">
                <a:latin typeface="Algerian" pitchFamily="82" charset="0"/>
              </a:rPr>
              <a:t>DENEMEDEN DERS</a:t>
            </a:r>
          </a:p>
          <a:p>
            <a:r>
              <a:rPr lang="tr-TR" sz="3600" b="1" dirty="0" smtClean="0">
                <a:latin typeface="Algerian" pitchFamily="82" charset="0"/>
              </a:rPr>
              <a:t>ÇIKARIN.</a:t>
            </a:r>
          </a:p>
          <a:p>
            <a:endParaRPr lang="tr-TR" sz="36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422565">
            <a:off x="4643438" y="928670"/>
            <a:ext cx="3929090" cy="515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 rot="20995063">
            <a:off x="515225" y="1097747"/>
            <a:ext cx="3939700" cy="45858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tr-TR" sz="2400" b="1" i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tr-T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GEÇMİŞ</a:t>
            </a:r>
          </a:p>
          <a:p>
            <a:r>
              <a:rPr lang="tr-T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OLUMSUZLUKLARDAN</a:t>
            </a:r>
          </a:p>
          <a:p>
            <a:r>
              <a:rPr lang="tr-T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DERS ALIP,</a:t>
            </a:r>
          </a:p>
          <a:p>
            <a:r>
              <a:rPr lang="tr-T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ONLARI BİR</a:t>
            </a:r>
          </a:p>
          <a:p>
            <a:r>
              <a:rPr lang="tr-T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KENARA İTELİM</a:t>
            </a:r>
          </a:p>
          <a:p>
            <a:r>
              <a:rPr lang="tr-TR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 SINAVDAN </a:t>
            </a:r>
          </a:p>
          <a:p>
            <a:r>
              <a:rPr lang="tr-TR" sz="3600" b="1" i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BİR DERS</a:t>
            </a:r>
          </a:p>
          <a:p>
            <a:r>
              <a:rPr lang="tr-TR" sz="3600" b="1" i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ÇIKARALIM.</a:t>
            </a:r>
          </a:p>
          <a:p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Sınavdan ve başarısızlıktan</a:t>
            </a:r>
            <a:br>
              <a:rPr lang="tr-TR" dirty="0" smtClean="0"/>
            </a:br>
            <a:r>
              <a:rPr lang="tr-TR" dirty="0" smtClean="0"/>
              <a:t>korkmayın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474479">
            <a:off x="4357686" y="1857364"/>
            <a:ext cx="4429156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Dikdörtgen"/>
          <p:cNvSpPr/>
          <p:nvPr/>
        </p:nvSpPr>
        <p:spPr>
          <a:xfrm rot="21184619">
            <a:off x="500034" y="1857364"/>
            <a:ext cx="3786214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tr-TR" sz="3600" b="1" i="1" dirty="0" smtClean="0">
                <a:latin typeface="Bodoni MT" pitchFamily="18" charset="0"/>
              </a:rPr>
              <a:t>Başarısız olmaktan</a:t>
            </a:r>
          </a:p>
          <a:p>
            <a:r>
              <a:rPr lang="tr-TR" sz="3600" b="1" i="1" dirty="0" smtClean="0">
                <a:latin typeface="Bodoni MT" pitchFamily="18" charset="0"/>
              </a:rPr>
              <a:t>korkmayın.</a:t>
            </a:r>
          </a:p>
          <a:p>
            <a:r>
              <a:rPr lang="tr-TR" sz="3600" b="1" i="1" dirty="0" smtClean="0">
                <a:latin typeface="Bodoni MT" pitchFamily="18" charset="0"/>
              </a:rPr>
              <a:t>Unutmayınız ki</a:t>
            </a:r>
          </a:p>
          <a:p>
            <a:r>
              <a:rPr lang="tr-TR" sz="3600" b="1" i="1" dirty="0" smtClean="0">
                <a:latin typeface="Bodoni MT" pitchFamily="18" charset="0"/>
              </a:rPr>
              <a:t>korku başarıyı</a:t>
            </a:r>
          </a:p>
          <a:p>
            <a:r>
              <a:rPr lang="tr-TR" sz="3600" b="1" i="1" dirty="0" smtClean="0">
                <a:latin typeface="Bodoni MT" pitchFamily="18" charset="0"/>
              </a:rPr>
              <a:t>artırmaktan çok</a:t>
            </a:r>
          </a:p>
          <a:p>
            <a:r>
              <a:rPr lang="tr-TR" sz="3600" b="1" i="1" dirty="0" smtClean="0">
                <a:latin typeface="Bodoni MT" pitchFamily="18" charset="0"/>
              </a:rPr>
              <a:t>azaltır.</a:t>
            </a:r>
            <a:endParaRPr lang="tr-TR" sz="3600" i="1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b="1" dirty="0" smtClean="0"/>
              <a:t>1. Soruyu dikkatlice okuyup anlamaya çalısın.</a:t>
            </a:r>
          </a:p>
          <a:p>
            <a:r>
              <a:rPr lang="tr-TR" sz="2800" b="1" dirty="0" smtClean="0"/>
              <a:t>2. Esas olanın bildiklerinizi yakalamak olduğunu</a:t>
            </a:r>
          </a:p>
          <a:p>
            <a:r>
              <a:rPr lang="tr-TR" sz="2800" b="1" dirty="0" smtClean="0"/>
              <a:t>düşünün. Bir iki tekrarla anlayamadığınız,</a:t>
            </a:r>
          </a:p>
          <a:p>
            <a:r>
              <a:rPr lang="tr-TR" sz="2800" b="1" dirty="0" smtClean="0"/>
              <a:t>cevabini bulamadığınız soruya bırakıp sonraki</a:t>
            </a:r>
          </a:p>
          <a:p>
            <a:r>
              <a:rPr lang="tr-TR" sz="2800" b="1" dirty="0" smtClean="0"/>
              <a:t>soruya bakin. Böylelikle oyalanmamış</a:t>
            </a:r>
          </a:p>
          <a:p>
            <a:r>
              <a:rPr lang="sv-SE" sz="2800" b="1" dirty="0" smtClean="0"/>
              <a:t>olursunuz . Bildiklerinizi tam yaptıktan sonra</a:t>
            </a:r>
          </a:p>
          <a:p>
            <a:r>
              <a:rPr lang="tr-TR" sz="2800" b="1" dirty="0" smtClean="0"/>
              <a:t>mutlaka sınavın son saatlerinde artı zamanınız</a:t>
            </a:r>
          </a:p>
          <a:p>
            <a:r>
              <a:rPr lang="tr-TR" sz="2800" b="1" dirty="0" smtClean="0"/>
              <a:t>olacaktır. Atladığınız sorulara bu zamanda</a:t>
            </a:r>
          </a:p>
          <a:p>
            <a:r>
              <a:rPr lang="tr-TR" sz="2800" b="1" dirty="0" smtClean="0"/>
              <a:t>bakmanız avantajlı olacaktır.</a:t>
            </a:r>
            <a:endParaRPr lang="tr-T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tr-TR" sz="4000" b="1" dirty="0" smtClean="0"/>
              <a:t>SINAV ANI STRATEJİLERİ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tr-TR" b="1" dirty="0" smtClean="0"/>
              <a:t>İlk planda çözemediğiniz soruların yanına</a:t>
            </a:r>
          </a:p>
          <a:p>
            <a:r>
              <a:rPr lang="tr-TR" b="1" dirty="0" smtClean="0"/>
              <a:t>bazı şekiller yaparak atlayınız. Mesela;</a:t>
            </a:r>
          </a:p>
          <a:p>
            <a:r>
              <a:rPr lang="tr-TR" dirty="0" smtClean="0"/>
              <a:t> </a:t>
            </a:r>
            <a:r>
              <a:rPr lang="tr-TR" b="1" dirty="0" smtClean="0"/>
              <a:t>! : İlk hamlede çözemedim, ama konuyu biliyorum.</a:t>
            </a:r>
          </a:p>
          <a:p>
            <a:r>
              <a:rPr lang="tr-TR" dirty="0" smtClean="0"/>
              <a:t> </a:t>
            </a:r>
            <a:r>
              <a:rPr lang="tr-TR" b="1" dirty="0" smtClean="0"/>
              <a:t>!! : Zaman alici soru, ama herhalde çözerim.</a:t>
            </a:r>
          </a:p>
          <a:p>
            <a:r>
              <a:rPr lang="tr-TR" dirty="0" smtClean="0"/>
              <a:t> </a:t>
            </a:r>
            <a:r>
              <a:rPr lang="tr-TR" b="1" dirty="0" smtClean="0"/>
              <a:t>!!! : Zor soru, herhalde çözemem.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Bunu yaptığınız takdirde sınavın sonlarına</a:t>
            </a:r>
          </a:p>
          <a:p>
            <a:r>
              <a:rPr lang="tr-TR" b="1" dirty="0" smtClean="0"/>
              <a:t>doğru, artan vakitte önce “!” işaretli soruları,</a:t>
            </a:r>
          </a:p>
          <a:p>
            <a:r>
              <a:rPr lang="pt-BR" b="1" dirty="0" smtClean="0"/>
              <a:t>sonra “!!” işaretli soruları, daha sonra da “!!!”</a:t>
            </a:r>
          </a:p>
          <a:p>
            <a:r>
              <a:rPr lang="tr-TR" b="1" dirty="0" smtClean="0"/>
              <a:t>işaretli soruları çözmeye çalısınız.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Altı çizili veya koyu yazılı kelimeye dikkat edin.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MOTİVASYON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Gerçekleştireceğinize ne kadar güveniniz ve inancınız tam ise, amaçlarınıza o kadar yakın olursunuz. </a:t>
            </a:r>
          </a:p>
          <a:p>
            <a:r>
              <a:rPr lang="tr-TR" dirty="0" smtClean="0"/>
              <a:t>Nedenlerinizin illa mantıklı olması da gerekmez. </a:t>
            </a:r>
            <a:r>
              <a:rPr lang="tr-TR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Tutkular kaynağını </a:t>
            </a:r>
          </a:p>
          <a:p>
            <a:pPr>
              <a:buNone/>
            </a:pPr>
            <a:r>
              <a:rPr lang="tr-TR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genellikle mantıktan almazlar</a:t>
            </a:r>
            <a:r>
              <a:rPr lang="tr-TR" dirty="0" smtClean="0"/>
              <a:t>; </a:t>
            </a:r>
          </a:p>
          <a:p>
            <a:pPr>
              <a:buNone/>
            </a:pPr>
            <a:r>
              <a:rPr lang="tr-TR" dirty="0" smtClean="0"/>
              <a:t>ancak sonradan gerekçeleştirilirler.</a:t>
            </a:r>
            <a:endParaRPr lang="tr-TR" dirty="0"/>
          </a:p>
        </p:txBody>
      </p:sp>
      <p:pic>
        <p:nvPicPr>
          <p:cNvPr id="2050" name="Picture 2" descr="C:\Users\ACEM\Desktop\MOTİVASYON\KENDİ GERÇEKLERİNİ FARK 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876"/>
            <a:ext cx="2706184" cy="2824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tr-TR" dirty="0" smtClean="0"/>
              <a:t> </a:t>
            </a:r>
            <a:r>
              <a:rPr lang="tr-TR" b="1" dirty="0" smtClean="0"/>
              <a:t>Soru kökleri sorunun anlaşılmasında önemli yer tutar;</a:t>
            </a:r>
          </a:p>
          <a:p>
            <a:r>
              <a:rPr lang="tr-TR" dirty="0" smtClean="0"/>
              <a:t> </a:t>
            </a:r>
            <a:r>
              <a:rPr lang="tr-TR" b="1" dirty="0" smtClean="0"/>
              <a:t>“..........değildir?” , “........yoktur?” , "............beklenmez?" ,</a:t>
            </a:r>
          </a:p>
          <a:p>
            <a:r>
              <a:rPr lang="tr-TR" b="1" dirty="0" smtClean="0"/>
              <a:t>".........olamaz?"</a:t>
            </a:r>
          </a:p>
          <a:p>
            <a:r>
              <a:rPr lang="tr-TR" dirty="0" smtClean="0"/>
              <a:t> </a:t>
            </a:r>
            <a:r>
              <a:rPr lang="tr-TR" b="1" dirty="0" smtClean="0"/>
              <a:t>“..........en önemlidir?” gibi.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Soruyu anlayamadığınız zaman önce soru kökünü sonra</a:t>
            </a:r>
          </a:p>
          <a:p>
            <a:r>
              <a:rPr lang="nb-NO" b="1" dirty="0" smtClean="0"/>
              <a:t>seçenekleri okuyun. Daha sonra da, seçeneklerin</a:t>
            </a:r>
          </a:p>
          <a:p>
            <a:r>
              <a:rPr lang="tr-TR" b="1" dirty="0" smtClean="0"/>
              <a:t>ışığında soruyu bütünüyle inceleyin.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Uzun sorulardan korkmayın çünkü bu tür sorular iyi</a:t>
            </a:r>
          </a:p>
          <a:p>
            <a:r>
              <a:rPr lang="tr-TR" b="1" dirty="0" smtClean="0"/>
              <a:t>açıklanmıştır. “Uzun soru”, “zor soru” demek değildir.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Paragraf ya da parçaya bağlı sorularda önce alttaki</a:t>
            </a:r>
          </a:p>
          <a:p>
            <a:r>
              <a:rPr lang="tr-TR" b="1" dirty="0" smtClean="0"/>
              <a:t>soruyu okuyun. Böylece paragrafta ne aradığınızı</a:t>
            </a:r>
          </a:p>
          <a:p>
            <a:r>
              <a:rPr lang="tr-TR" b="1" dirty="0" smtClean="0"/>
              <a:t>bilebilirsiniz.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429024" cy="428628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 rot="20114489">
            <a:off x="776873" y="1715883"/>
            <a:ext cx="3668818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3200" dirty="0" smtClean="0"/>
              <a:t>SINAVLARDA</a:t>
            </a:r>
          </a:p>
          <a:p>
            <a:r>
              <a:rPr lang="tr-TR" sz="3200" dirty="0" smtClean="0"/>
              <a:t>TERS KÖŞEYE</a:t>
            </a:r>
          </a:p>
          <a:p>
            <a:r>
              <a:rPr lang="tr-TR" sz="3200" dirty="0" smtClean="0"/>
              <a:t>YATABİLİRSİNİZ</a:t>
            </a:r>
          </a:p>
          <a:p>
            <a:r>
              <a:rPr lang="tr-TR" sz="3200" dirty="0" smtClean="0"/>
              <a:t>AMA HER</a:t>
            </a:r>
          </a:p>
          <a:p>
            <a:r>
              <a:rPr lang="tr-TR" sz="3200" dirty="0" smtClean="0"/>
              <a:t>SINAVDA YENİ</a:t>
            </a:r>
          </a:p>
          <a:p>
            <a:r>
              <a:rPr lang="tr-TR" sz="3200" dirty="0" smtClean="0"/>
              <a:t>ŞEYLER</a:t>
            </a:r>
          </a:p>
          <a:p>
            <a:r>
              <a:rPr lang="tr-TR" sz="3200" dirty="0" smtClean="0"/>
              <a:t>ÖĞRENİRSİNİZ.</a:t>
            </a:r>
            <a:endParaRPr lang="tr-TR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Ard</a:t>
            </a:r>
            <a:r>
              <a:rPr lang="tr-TR" b="1" dirty="0" smtClean="0"/>
              <a:t> arda ayni şıkkı 4’ten fazla işaretlediyseniz</a:t>
            </a:r>
          </a:p>
          <a:p>
            <a:r>
              <a:rPr lang="tr-TR" b="1" dirty="0" smtClean="0"/>
              <a:t>cevaplarınızı bir daha kontrol ediniz. Sınavlarda</a:t>
            </a:r>
          </a:p>
          <a:p>
            <a:r>
              <a:rPr lang="tr-TR" b="1" dirty="0" smtClean="0"/>
              <a:t>doğru seçenekler genellikle eşit olarak dağıtılır.</a:t>
            </a:r>
          </a:p>
          <a:p>
            <a:r>
              <a:rPr lang="tr-TR" b="1" dirty="0" smtClean="0"/>
              <a:t>Ancak doğru şıklar belli bir sıra takip etmez.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Sınavda 4 test olduğunu unutmayınız. Bu nedenle</a:t>
            </a:r>
          </a:p>
          <a:p>
            <a:r>
              <a:rPr lang="tr-TR" b="1" dirty="0" smtClean="0"/>
              <a:t>hangi puan türünden tercih yapacaksanız o puan</a:t>
            </a:r>
          </a:p>
          <a:p>
            <a:r>
              <a:rPr lang="tr-TR" b="1" dirty="0" smtClean="0"/>
              <a:t>türünün gerektirdiği testleri çözünüz.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Çözemediğiniz sorularla moralinizi bozmayınız.</a:t>
            </a:r>
          </a:p>
          <a:p>
            <a:r>
              <a:rPr lang="tr-TR" b="1" dirty="0" smtClean="0"/>
              <a:t>Moralinizi bozduğunuzda diğer sorular çözerken</a:t>
            </a:r>
          </a:p>
          <a:p>
            <a:r>
              <a:rPr lang="tr-TR" b="1" dirty="0" smtClean="0"/>
              <a:t>konsantrasyon sorunu yasayabileceğinizi</a:t>
            </a:r>
          </a:p>
          <a:p>
            <a:r>
              <a:rPr lang="tr-TR" b="1" dirty="0" smtClean="0"/>
              <a:t>unutmayın.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SINAV ANI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Yanlış cevapların, doğrulardan </a:t>
            </a:r>
            <a:r>
              <a:rPr lang="tr-TR" b="1" dirty="0" err="1" smtClean="0"/>
              <a:t>götürecegini</a:t>
            </a:r>
            <a:r>
              <a:rPr lang="tr-TR" b="1" dirty="0" smtClean="0"/>
              <a:t> hepiniz biliyorsunuz.</a:t>
            </a:r>
          </a:p>
          <a:p>
            <a:r>
              <a:rPr lang="tr-TR" b="1" dirty="0" smtClean="0"/>
              <a:t>Bu nedenle kesinlikle bilmediklerinizi bir takim oyunlarla ( kura</a:t>
            </a:r>
          </a:p>
          <a:p>
            <a:pPr>
              <a:buNone/>
            </a:pPr>
            <a:r>
              <a:rPr lang="tr-TR" b="1" dirty="0" smtClean="0"/>
              <a:t>	çekme gibi ) işaretlemeyin. Ancak, emin olmadığınız sorular için</a:t>
            </a:r>
          </a:p>
          <a:p>
            <a:pPr>
              <a:buNone/>
            </a:pPr>
            <a:r>
              <a:rPr lang="tr-TR" b="1" dirty="0" smtClean="0"/>
              <a:t>	önce doğru olmayanları eleyin. Yanlış şıkları elemek isinizi</a:t>
            </a:r>
          </a:p>
          <a:p>
            <a:pPr>
              <a:buNone/>
            </a:pPr>
            <a:r>
              <a:rPr lang="tr-TR" b="1" dirty="0" smtClean="0"/>
              <a:t>	kolaylaştırabilir. En az iki seçeneğe indirgediğinizde doğruyu</a:t>
            </a:r>
          </a:p>
          <a:p>
            <a:pPr>
              <a:buNone/>
            </a:pPr>
            <a:r>
              <a:rPr lang="tr-TR" b="1" dirty="0" smtClean="0"/>
              <a:t>	bulmanın daha kolay olacağını bilin. Bir soruda yer alan</a:t>
            </a:r>
          </a:p>
          <a:p>
            <a:pPr>
              <a:buNone/>
            </a:pPr>
            <a:r>
              <a:rPr lang="tr-TR" b="1" dirty="0" smtClean="0"/>
              <a:t>	</a:t>
            </a:r>
            <a:r>
              <a:rPr lang="de-DE" b="1" dirty="0" err="1" smtClean="0"/>
              <a:t>doğruyu</a:t>
            </a:r>
            <a:r>
              <a:rPr lang="de-DE" b="1" dirty="0" smtClean="0"/>
              <a:t> </a:t>
            </a:r>
            <a:r>
              <a:rPr lang="de-DE" b="1" dirty="0" err="1" smtClean="0"/>
              <a:t>bulma</a:t>
            </a:r>
            <a:r>
              <a:rPr lang="de-DE" b="1" dirty="0" smtClean="0"/>
              <a:t> </a:t>
            </a:r>
            <a:r>
              <a:rPr lang="de-DE" b="1" dirty="0" err="1" smtClean="0"/>
              <a:t>ihtimali</a:t>
            </a:r>
            <a:r>
              <a:rPr lang="de-DE" b="1" dirty="0" smtClean="0"/>
              <a:t> 5´ </a:t>
            </a:r>
            <a:r>
              <a:rPr lang="de-DE" b="1" dirty="0" err="1" smtClean="0"/>
              <a:t>te</a:t>
            </a:r>
            <a:r>
              <a:rPr lang="de-DE" b="1" dirty="0" smtClean="0"/>
              <a:t> 1’ dir. </a:t>
            </a:r>
            <a:r>
              <a:rPr lang="de-DE" b="1" dirty="0" err="1" smtClean="0"/>
              <a:t>Demek</a:t>
            </a:r>
            <a:r>
              <a:rPr lang="de-DE" b="1" dirty="0" smtClean="0"/>
              <a:t> </a:t>
            </a:r>
            <a:r>
              <a:rPr lang="de-DE" b="1" dirty="0" err="1" smtClean="0"/>
              <a:t>ki</a:t>
            </a:r>
            <a:r>
              <a:rPr lang="de-DE" b="1" dirty="0" smtClean="0"/>
              <a:t> </a:t>
            </a:r>
            <a:r>
              <a:rPr lang="de-DE" b="1" dirty="0" err="1" smtClean="0"/>
              <a:t>rastgele</a:t>
            </a:r>
            <a:endParaRPr lang="de-DE" b="1" dirty="0" smtClean="0"/>
          </a:p>
          <a:p>
            <a:pPr>
              <a:buNone/>
            </a:pPr>
            <a:r>
              <a:rPr lang="tr-TR" b="1" dirty="0" smtClean="0"/>
              <a:t>	işaretleyerek yanlışı bulmak daha kolay.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Sayısal sorularda mutlaka işlem yapınız.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Cevabi hatırlayamadığınızda telaşlanmayınız. İşaret koyarak bir</a:t>
            </a:r>
          </a:p>
          <a:p>
            <a:pPr>
              <a:buNone/>
            </a:pPr>
            <a:r>
              <a:rPr lang="tr-TR" b="1" dirty="0" smtClean="0"/>
              <a:t>	diğer sayfaya geçerken bilip de hatırlayamadığınız soruya tekrar</a:t>
            </a:r>
          </a:p>
          <a:p>
            <a:pPr>
              <a:buNone/>
            </a:pPr>
            <a:r>
              <a:rPr lang="tr-TR" b="1" dirty="0" smtClean="0"/>
              <a:t>	bakin. Yine hatırlayamazsanız vaktiniz kaldığında geri</a:t>
            </a:r>
          </a:p>
          <a:p>
            <a:pPr>
              <a:buNone/>
            </a:pPr>
            <a:r>
              <a:rPr lang="tr-TR" b="1" dirty="0" smtClean="0"/>
              <a:t>	döneceksiniz.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SINAV ANI STRATEJİLERİ</a:t>
            </a: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tr-TR" b="1" dirty="0" smtClean="0"/>
              <a:t>Bir bölümden diğer bir bölüme geçerken zaman</a:t>
            </a:r>
          </a:p>
          <a:p>
            <a:r>
              <a:rPr lang="tr-TR" b="1" dirty="0" smtClean="0"/>
              <a:t>kaybetmeden zihninizi ve bedeninizi dinlendiriniz.</a:t>
            </a:r>
          </a:p>
          <a:p>
            <a:r>
              <a:rPr lang="tr-TR" b="1" dirty="0" smtClean="0"/>
              <a:t>Gözlerinizi kapatarak derin nefes alabilir ve bu testin çok</a:t>
            </a:r>
          </a:p>
          <a:p>
            <a:r>
              <a:rPr lang="tr-TR" b="1" dirty="0" smtClean="0"/>
              <a:t>iyi geçeceği telkinlerinde bulunabilirsiniz.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Yorulduğunuz zaman bedensel egzersiz yapın (Ses</a:t>
            </a:r>
          </a:p>
          <a:p>
            <a:r>
              <a:rPr lang="tr-TR" b="1" dirty="0" smtClean="0"/>
              <a:t>çıkarmadan, kollar, ayaklar ve başınızı hareket</a:t>
            </a:r>
          </a:p>
          <a:p>
            <a:r>
              <a:rPr lang="tr-TR" b="1" dirty="0" smtClean="0"/>
              <a:t>ettirebilirsiniz).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Sik sik saate bakmak yerine bölümler arasında saatinize</a:t>
            </a:r>
          </a:p>
          <a:p>
            <a:r>
              <a:rPr lang="tr-TR" b="1" dirty="0" smtClean="0"/>
              <a:t>bakiniz. Çok sik saate bakmak sizi telaşlandırabilir.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Özellikle alanınızla ilgili tüm sorulara bakin. İyi</a:t>
            </a:r>
          </a:p>
          <a:p>
            <a:r>
              <a:rPr lang="tr-TR" b="1" dirty="0" smtClean="0"/>
              <a:t>bilmediğiniz konuların sorularından bile puan</a:t>
            </a:r>
          </a:p>
          <a:p>
            <a:r>
              <a:rPr lang="tr-TR" b="1" dirty="0" smtClean="0"/>
              <a:t>çıkartabilirsiniz.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SINAV ANI STRATEJİLERİ</a:t>
            </a:r>
            <a:endParaRPr lang="tr-T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tr-TR" b="1" dirty="0" smtClean="0"/>
              <a:t>Sınav süresince moraliniz bozulduğunda,</a:t>
            </a:r>
          </a:p>
          <a:p>
            <a:r>
              <a:rPr lang="tr-TR" b="1" dirty="0" smtClean="0"/>
              <a:t>konsantrasyonunuz dağıldığında ve yorgunluk</a:t>
            </a:r>
          </a:p>
          <a:p>
            <a:r>
              <a:rPr lang="tr-TR" b="1" dirty="0" smtClean="0"/>
              <a:t>hissettiğinizde nefes egzersizi yapabilirsiniz. Bunun</a:t>
            </a:r>
          </a:p>
          <a:p>
            <a:r>
              <a:rPr lang="tr-TR" b="1" dirty="0" smtClean="0"/>
              <a:t>için 10-15 saniye arkanıza rahatça yaslanarak</a:t>
            </a:r>
          </a:p>
          <a:p>
            <a:r>
              <a:rPr lang="tr-TR" b="1" dirty="0" smtClean="0"/>
              <a:t>derince nefes alin ve aldığınız nefesi bir miktar</a:t>
            </a:r>
          </a:p>
          <a:p>
            <a:r>
              <a:rPr lang="tr-TR" b="1" dirty="0" smtClean="0"/>
              <a:t>içinizde tutarak burnunuzdan yavaşça verin.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Sınav bitiminden kısa bir süre önce hızlıca</a:t>
            </a:r>
          </a:p>
          <a:p>
            <a:r>
              <a:rPr lang="tr-TR" b="1" dirty="0" smtClean="0"/>
              <a:t>kodlamalarınızı kontrol edebilirsiniz.</a:t>
            </a:r>
          </a:p>
          <a:p>
            <a:r>
              <a:rPr lang="tr-TR" dirty="0" smtClean="0"/>
              <a:t> </a:t>
            </a:r>
            <a:r>
              <a:rPr lang="tr-TR" b="1" dirty="0" smtClean="0"/>
              <a:t>Yukarıda yer alanların dışında aklınıza takılan diğer</a:t>
            </a:r>
          </a:p>
          <a:p>
            <a:r>
              <a:rPr lang="tr-TR" b="1" dirty="0" smtClean="0"/>
              <a:t>hususları sınav öncesinde rehber öğretmeninize</a:t>
            </a:r>
          </a:p>
          <a:p>
            <a:r>
              <a:rPr lang="tr-TR" b="1" dirty="0" smtClean="0"/>
              <a:t>danışabilirsiniz.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357586" cy="4214842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Dikdörtgen"/>
          <p:cNvSpPr/>
          <p:nvPr/>
        </p:nvSpPr>
        <p:spPr>
          <a:xfrm>
            <a:off x="357158" y="1357298"/>
            <a:ext cx="4500594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SINAVLARDAN</a:t>
            </a:r>
          </a:p>
          <a:p>
            <a:r>
              <a:rPr lang="tr-T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HİÇ BİR ZAMAN</a:t>
            </a:r>
          </a:p>
          <a:p>
            <a:r>
              <a:rPr lang="tr-T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KORKMAYIN.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868346"/>
          </a:xfrm>
        </p:spPr>
        <p:txBody>
          <a:bodyPr/>
          <a:lstStyle/>
          <a:p>
            <a:pPr algn="l"/>
            <a:r>
              <a:rPr lang="tr-TR" dirty="0" smtClean="0"/>
              <a:t>	SON SÖZ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5186370" cy="48403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tr-TR" sz="4800" b="1" dirty="0" smtClean="0">
                <a:latin typeface="Arabic Typesetting" pitchFamily="66" charset="-78"/>
                <a:cs typeface="Arabic Typesetting" pitchFamily="66" charset="-78"/>
              </a:rPr>
              <a:t>GÜLÜMSEYİN VE KENDİNİZE İNANIN</a:t>
            </a:r>
          </a:p>
          <a:p>
            <a:pPr>
              <a:buNone/>
            </a:pPr>
            <a:r>
              <a:rPr lang="tr-TR" sz="4800" b="1" dirty="0" smtClean="0">
                <a:latin typeface="Arabic Typesetting" pitchFamily="66" charset="-78"/>
                <a:cs typeface="Arabic Typesetting" pitchFamily="66" charset="-78"/>
              </a:rPr>
              <a:t>	VE BUNU İÇİNİZDEN TEKRAR EDİN.</a:t>
            </a:r>
          </a:p>
          <a:p>
            <a:endParaRPr lang="tr-TR" sz="4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tr-TR" sz="4800" b="1" dirty="0" smtClean="0">
                <a:latin typeface="Arabic Typesetting" pitchFamily="66" charset="-78"/>
                <a:cs typeface="Arabic Typesetting" pitchFamily="66" charset="-78"/>
              </a:rPr>
              <a:t>HEPİNİZE BAŞARILAR DİLİYORUM.</a:t>
            </a:r>
            <a:endParaRPr lang="tr-TR" sz="48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Picture 2" descr="C:\Users\ACEM\Desktop\MOTİVASYON\KAZANDIN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8778">
            <a:off x="5774968" y="366899"/>
            <a:ext cx="2796271" cy="2061386"/>
          </a:xfrm>
          <a:prstGeom prst="rect">
            <a:avLst/>
          </a:prstGeom>
          <a:noFill/>
        </p:spPr>
      </p:pic>
      <p:pic>
        <p:nvPicPr>
          <p:cNvPr id="14339" name="Picture 3" descr="C:\Users\ACEM\Desktop\MOTİVASYON\HAYATINIZA GEÇİRDİĞİNİZ SİZİ DÜŞLERİNİZE ULAŞTIR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57562"/>
            <a:ext cx="375693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SON SÖZ</a:t>
            </a:r>
            <a:endParaRPr lang="tr-TR" dirty="0"/>
          </a:p>
        </p:txBody>
      </p:sp>
      <p:pic>
        <p:nvPicPr>
          <p:cNvPr id="15362" name="Picture 2" descr="C:\Users\ACEM\Desktop\MOTİVASYON\AŞAMAYACAĞINIZA İNANDIĞINIZ ENGELE DİRENEMEZSİNİZ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286148" cy="4000528"/>
          </a:xfrm>
          <a:prstGeom prst="rect">
            <a:avLst/>
          </a:prstGeom>
          <a:noFill/>
        </p:spPr>
      </p:pic>
      <p:pic>
        <p:nvPicPr>
          <p:cNvPr id="15363" name="Picture 3" descr="C:\Users\ACEM\Desktop\MOTİVASYON\ATLA VE GE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3500462" cy="3357586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286248" y="4857760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ENGELLERİ ATLA VE GEÇ !</a:t>
            </a:r>
          </a:p>
          <a:p>
            <a:r>
              <a:rPr lang="tr-TR" sz="2800" b="1" dirty="0" smtClean="0"/>
              <a:t>	SADECE </a:t>
            </a:r>
            <a:endParaRPr lang="tr-TR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Şimdi sınav ile ilgili düşüncelerinizi</a:t>
            </a:r>
            <a:br>
              <a:rPr lang="tr-TR" dirty="0" smtClean="0"/>
            </a:br>
            <a:r>
              <a:rPr lang="tr-TR" dirty="0" smtClean="0"/>
              <a:t>seslendirdiğimizi varsayalım: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1400" dirty="0" smtClean="0">
                <a:latin typeface="Andalus" pitchFamily="18" charset="-78"/>
                <a:cs typeface="Andalus" pitchFamily="18" charset="-78"/>
              </a:rPr>
              <a:t>Zayıf motivasyon,		*Motivasyonsuzluk		 * Negatif  kaygıya dayalı	</a:t>
            </a:r>
          </a:p>
          <a:p>
            <a:r>
              <a:rPr lang="tr-TR" sz="1400" dirty="0" smtClean="0">
                <a:latin typeface="Andalus" pitchFamily="18" charset="-78"/>
                <a:cs typeface="Andalus" pitchFamily="18" charset="-78"/>
              </a:rPr>
              <a:t>Güvensizlik					          motivasyon	</a:t>
            </a:r>
          </a:p>
          <a:p>
            <a:endParaRPr lang="tr-TR" sz="1400" dirty="0" smtClean="0">
              <a:latin typeface="Andalus" pitchFamily="18" charset="-78"/>
              <a:cs typeface="Andalus" pitchFamily="18" charset="-78"/>
            </a:endParaRPr>
          </a:p>
          <a:p>
            <a:endParaRPr lang="tr-TR" sz="1400" dirty="0" smtClean="0">
              <a:latin typeface="Andalus" pitchFamily="18" charset="-78"/>
              <a:cs typeface="Andalus" pitchFamily="18" charset="-78"/>
            </a:endParaRPr>
          </a:p>
          <a:p>
            <a:endParaRPr lang="tr-TR" sz="1400" dirty="0" smtClean="0">
              <a:latin typeface="Andalus" pitchFamily="18" charset="-78"/>
              <a:cs typeface="Andalus" pitchFamily="18" charset="-78"/>
            </a:endParaRPr>
          </a:p>
          <a:p>
            <a:endParaRPr lang="tr-TR" sz="1400" dirty="0" smtClean="0">
              <a:latin typeface="Andalus" pitchFamily="18" charset="-78"/>
              <a:cs typeface="Andalus" pitchFamily="18" charset="-78"/>
            </a:endParaRPr>
          </a:p>
          <a:p>
            <a:endParaRPr lang="tr-TR" sz="1400" dirty="0" smtClean="0">
              <a:latin typeface="Andalus" pitchFamily="18" charset="-78"/>
              <a:cs typeface="Andalus" pitchFamily="18" charset="-78"/>
            </a:endParaRPr>
          </a:p>
          <a:p>
            <a:endParaRPr lang="tr-TR" sz="1400" dirty="0" smtClean="0">
              <a:latin typeface="Andalus" pitchFamily="18" charset="-78"/>
              <a:cs typeface="Andalus" pitchFamily="18" charset="-78"/>
            </a:endParaRPr>
          </a:p>
          <a:p>
            <a:endParaRPr lang="tr-TR" sz="1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tr-TR" sz="1400" dirty="0" smtClean="0">
                <a:latin typeface="Andalus" pitchFamily="18" charset="-78"/>
                <a:cs typeface="Andalus" pitchFamily="18" charset="-78"/>
              </a:rPr>
              <a:t>Güvene dayalı motivasyon	  * Gerekçesi zayıf bir motivasyon	   * Hırsa  dayalı motivasyon					</a:t>
            </a:r>
            <a:endParaRPr lang="tr-TR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Oval Belirtme Çizgisi"/>
          <p:cNvSpPr/>
          <p:nvPr/>
        </p:nvSpPr>
        <p:spPr>
          <a:xfrm>
            <a:off x="663722" y="2357430"/>
            <a:ext cx="1714512" cy="1214446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dirty="0" err="1" smtClean="0"/>
              <a:t>Bilmiyorumyapabilir</a:t>
            </a:r>
            <a:r>
              <a:rPr lang="tr-TR" sz="1700" dirty="0" smtClean="0"/>
              <a:t> miyim?</a:t>
            </a:r>
            <a:endParaRPr lang="tr-TR" sz="1700" dirty="0"/>
          </a:p>
        </p:txBody>
      </p:sp>
      <p:sp>
        <p:nvSpPr>
          <p:cNvPr id="5" name="4 Oval Belirtme Çizgisi"/>
          <p:cNvSpPr/>
          <p:nvPr/>
        </p:nvSpPr>
        <p:spPr>
          <a:xfrm>
            <a:off x="3278662" y="2060848"/>
            <a:ext cx="1928826" cy="12858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Yani bunu yapmak şart mı?</a:t>
            </a:r>
            <a:endParaRPr lang="tr-TR" dirty="0"/>
          </a:p>
        </p:txBody>
      </p:sp>
      <p:sp>
        <p:nvSpPr>
          <p:cNvPr id="6" name="5 Oval Belirtme Çizgisi"/>
          <p:cNvSpPr/>
          <p:nvPr/>
        </p:nvSpPr>
        <p:spPr>
          <a:xfrm>
            <a:off x="6107917" y="2388345"/>
            <a:ext cx="2143140" cy="1500198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Şimdi yapamazsam  aileme  ne derim?</a:t>
            </a:r>
            <a:endParaRPr lang="tr-TR" dirty="0"/>
          </a:p>
        </p:txBody>
      </p:sp>
      <p:sp>
        <p:nvSpPr>
          <p:cNvPr id="7" name="6 Oval Belirtme Çizgisi"/>
          <p:cNvSpPr/>
          <p:nvPr/>
        </p:nvSpPr>
        <p:spPr>
          <a:xfrm>
            <a:off x="928662" y="4500570"/>
            <a:ext cx="1785950" cy="135732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Elbette yapacağım</a:t>
            </a:r>
            <a:endParaRPr lang="tr-TR" dirty="0"/>
          </a:p>
        </p:txBody>
      </p:sp>
      <p:sp>
        <p:nvSpPr>
          <p:cNvPr id="8" name="7 Oval Belirtme Çizgisi"/>
          <p:cNvSpPr/>
          <p:nvPr/>
        </p:nvSpPr>
        <p:spPr>
          <a:xfrm>
            <a:off x="3500430" y="4500570"/>
            <a:ext cx="1928826" cy="1285884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Üniversiteye girmek iyi bir meslek için zorunlu</a:t>
            </a:r>
            <a:endParaRPr lang="tr-TR" dirty="0"/>
          </a:p>
        </p:txBody>
      </p:sp>
      <p:sp>
        <p:nvSpPr>
          <p:cNvPr id="9" name="8 Oval Belirtme Çizgisi"/>
          <p:cNvSpPr/>
          <p:nvPr/>
        </p:nvSpPr>
        <p:spPr>
          <a:xfrm>
            <a:off x="6215074" y="4357694"/>
            <a:ext cx="1928826" cy="13270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Yapmak mı?</a:t>
            </a:r>
          </a:p>
          <a:p>
            <a:pPr algn="ctr"/>
            <a:r>
              <a:rPr lang="tr-TR" dirty="0" smtClean="0"/>
              <a:t>Ben derece alacağım.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“İçimdeki Güçlü İstek” in Beslendiği Kaynak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r>
              <a:rPr lang="tr-TR" dirty="0" smtClean="0"/>
              <a:t>En etkili kaynak “kendi bilinçli seçimimiz” 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Hayatta istemediğiniz şeylere gösterdiğiniz inadı, hayatınızda istediğiniz şeyler için de gösterseniz neler değişmez?</a:t>
            </a:r>
          </a:p>
          <a:p>
            <a:r>
              <a:rPr lang="tr-TR" dirty="0" smtClean="0"/>
              <a:t>İstemek için gereken </a:t>
            </a:r>
            <a:r>
              <a:rPr lang="tr-TR" dirty="0" err="1" smtClean="0"/>
              <a:t>arzuiçimizden</a:t>
            </a:r>
            <a:r>
              <a:rPr lang="tr-TR" dirty="0" smtClean="0"/>
              <a:t> gelir ve motivasyon da zevk almamızı sağlayan içten gelen büyük güçtür.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488" y="428604"/>
            <a:ext cx="6000792" cy="6215106"/>
          </a:xfr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dirty="0" smtClean="0"/>
          </a:p>
          <a:p>
            <a:pPr algn="ctr"/>
            <a:r>
              <a:rPr lang="tr-T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Bir şeyi elde etmek için ne kadar haklı ve gerçekçi gerekçeleriniz varsa, </a:t>
            </a:r>
          </a:p>
          <a:p>
            <a:pPr algn="ctr">
              <a:buNone/>
            </a:pPr>
            <a:endParaRPr lang="tr-TR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tr-T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	</a:t>
            </a:r>
            <a:r>
              <a:rPr lang="tr-T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Motivasyonunuz da sürükleyici olacaktır.</a:t>
            </a:r>
            <a:endParaRPr lang="tr-T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1026" name="Picture 2" descr="C:\Users\ACEM\Desktop\MOTİVASYON\MOTİVASYON SEN OLMAYI SEÇTİĞİN KİŞİSİ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17527">
            <a:off x="252302" y="704036"/>
            <a:ext cx="3067744" cy="1978838"/>
          </a:xfrm>
          <a:prstGeom prst="rect">
            <a:avLst/>
          </a:prstGeom>
          <a:noFill/>
        </p:spPr>
      </p:pic>
      <p:pic>
        <p:nvPicPr>
          <p:cNvPr id="3074" name="Picture 2" descr="C:\Users\ACEM\Desktop\MOTİVASYON\İÇ SESİNİZİ İKNA EDİNN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74995">
            <a:off x="270975" y="3577385"/>
            <a:ext cx="3176474" cy="247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Test Çözmede Üç Unsur Önemlidir</a:t>
            </a: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Bilgi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tr-T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tr-T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Öğrenme ile kazanılır. Tekrar ile pekiştirilir. Test çözme tekniğini kullanmanın temelini teşkil eder.</a:t>
            </a:r>
            <a:endParaRPr lang="tr-T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Yorum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tr-T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tr-T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Öğrenilen ve tekrar ile pekiştirilen bilgi ile ilgili düşünce geliştirme, bilgiye farklı açılardan bakabilme gücü. Tekniğin geliştirilmesini sağlar.</a:t>
            </a:r>
            <a:endParaRPr lang="tr-T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Hız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tr-T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Problemlerin zaman kısıtlaması içinde çözülmesidir.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5797568"/>
          </a:xfr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*Hızla gözden geçirin</a:t>
            </a:r>
            <a:b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tr-T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Soruyu iyi anlayın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sz="3200" i="1" dirty="0" smtClean="0"/>
              <a:t>sorunun kendi mantığını anlamaya çalışın</a:t>
            </a:r>
            <a:r>
              <a:rPr lang="tr-TR" dirty="0" smtClean="0"/>
              <a:t>.)</a:t>
            </a:r>
            <a:br>
              <a:rPr lang="tr-TR" dirty="0" smtClean="0"/>
            </a:br>
            <a:r>
              <a:rPr lang="tr-TR" dirty="0" smtClean="0"/>
              <a:t>*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Tahmin yürütün, “sallamayın</a:t>
            </a:r>
            <a:r>
              <a:rPr lang="tr-TR" dirty="0" smtClean="0"/>
              <a:t>”</a:t>
            </a:r>
            <a:br>
              <a:rPr lang="tr-TR" dirty="0" smtClean="0"/>
            </a:br>
            <a:r>
              <a:rPr lang="tr-TR" dirty="0" smtClean="0"/>
              <a:t>*</a:t>
            </a:r>
            <a:r>
              <a:rPr lang="tr-T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Kolay sorularda </a:t>
            </a:r>
            <a:r>
              <a:rPr lang="tr-TR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pimpiriklenmeyin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sz="2800" i="1" dirty="0" smtClean="0"/>
              <a:t>soruda sizden ne isteniyorsa, isteneni düşünmelisiniz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dirty="0" smtClean="0"/>
              <a:t>*</a:t>
            </a:r>
            <a:r>
              <a:rPr lang="tr-T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Cevabına o an ulaşamadığınız sorulara takılmayın</a:t>
            </a:r>
            <a:r>
              <a:rPr lang="tr-TR" sz="3600" dirty="0" smtClean="0"/>
              <a:t>(turlu soru çözme tekniği)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483245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tr-TR" b="1" dirty="0" smtClean="0">
                <a:solidFill>
                  <a:srgbClr val="36B214"/>
                </a:solidFill>
              </a:rPr>
              <a:t>Uzun sorular sizi korkutmasın.</a:t>
            </a:r>
          </a:p>
          <a:p>
            <a:r>
              <a:rPr lang="tr-TR" b="1" dirty="0" smtClean="0">
                <a:solidFill>
                  <a:srgbClr val="2242CC"/>
                </a:solidFill>
              </a:rPr>
              <a:t>Önce soru kökünü sonra paragrafı okuyun.</a:t>
            </a:r>
          </a:p>
          <a:p>
            <a:pPr>
              <a:buNone/>
            </a:pPr>
            <a:r>
              <a:rPr lang="tr-TR" dirty="0" smtClean="0"/>
              <a:t>(</a:t>
            </a:r>
            <a:r>
              <a:rPr lang="tr-TR" sz="2400" i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soru kökünü okumak “köpeğe aradığınız şeyi koklatıp ipini bırakmak gibidir.</a:t>
            </a:r>
            <a:r>
              <a:rPr lang="tr-TR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 smtClean="0">
                <a:solidFill>
                  <a:srgbClr val="FF0000"/>
                </a:solidFill>
              </a:rPr>
              <a:t>Doğru seçeneği hemen göremiyorsanız yanlışları eleyin. </a:t>
            </a:r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 smtClean="0">
                <a:solidFill>
                  <a:srgbClr val="D60093"/>
                </a:solidFill>
              </a:rPr>
              <a:t>Akıllı tahmini kullanın veya ikinci tura bırakın.</a:t>
            </a:r>
          </a:p>
          <a:p>
            <a:pPr>
              <a:buNone/>
            </a:pPr>
            <a:r>
              <a:rPr lang="tr-TR" dirty="0" smtClean="0"/>
              <a:t>( </a:t>
            </a:r>
            <a:r>
              <a:rPr lang="tr-TR" sz="2800" i="1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cvp</a:t>
            </a:r>
            <a:r>
              <a:rPr lang="tr-TR" sz="2800" i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şıklarını ikiye indirip birini seçmek “akıllı tahmin” </a:t>
            </a:r>
            <a:r>
              <a:rPr lang="tr-TR" sz="2800" i="1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dir</a:t>
            </a:r>
            <a:r>
              <a:rPr lang="tr-TR" sz="2800" i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.)</a:t>
            </a:r>
          </a:p>
          <a:p>
            <a:pPr>
              <a:buNone/>
            </a:pPr>
            <a:endParaRPr lang="tr-TR" i="1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D60093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tr-TR" sz="3500" b="1" dirty="0" smtClean="0">
                <a:solidFill>
                  <a:schemeClr val="accent6">
                    <a:lumMod val="75000"/>
                  </a:schemeClr>
                </a:solidFill>
              </a:rPr>
              <a:t>Soru çözme becerinizi soru üreterek mükemmel geliştirirsiniz</a:t>
            </a:r>
            <a:r>
              <a:rPr lang="tr-TR" sz="39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tr-TR" sz="2400" dirty="0" smtClean="0"/>
              <a:t>(</a:t>
            </a:r>
            <a:r>
              <a:rPr lang="tr-TR" sz="2000" i="1" dirty="0" smtClean="0"/>
              <a:t>dersler için farklı soru mantığını kavramanız ve her derste o konuyla ilgili önce soru sorma, sonra soru üretme gayreti içinde olun</a:t>
            </a:r>
            <a:r>
              <a:rPr lang="tr-TR" sz="2400" dirty="0" smtClean="0"/>
              <a:t>)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3500" b="1" dirty="0" smtClean="0">
                <a:solidFill>
                  <a:srgbClr val="00B050"/>
                </a:solidFill>
              </a:rPr>
              <a:t>Cevaplar doğruyu bulmanız için değil, sizi yanıltmak için benzeşimli hazırlanmıştır. </a:t>
            </a:r>
          </a:p>
          <a:p>
            <a:pPr>
              <a:buNone/>
            </a:pPr>
            <a:r>
              <a:rPr lang="tr-TR" sz="2400" dirty="0" smtClean="0"/>
              <a:t>	( </a:t>
            </a:r>
            <a:r>
              <a:rPr lang="tr-TR" sz="2000" i="1" dirty="0" smtClean="0">
                <a:solidFill>
                  <a:srgbClr val="FF0000"/>
                </a:solidFill>
              </a:rPr>
              <a:t>çeldiricilere dikkat düşme- bu tip sorularda </a:t>
            </a:r>
            <a:r>
              <a:rPr lang="tr-TR" sz="2000" i="1" dirty="0" err="1" smtClean="0">
                <a:solidFill>
                  <a:srgbClr val="FF0000"/>
                </a:solidFill>
              </a:rPr>
              <a:t>cvp</a:t>
            </a:r>
            <a:r>
              <a:rPr lang="tr-TR" sz="2000" i="1" dirty="0" smtClean="0">
                <a:solidFill>
                  <a:srgbClr val="FF0000"/>
                </a:solidFill>
              </a:rPr>
              <a:t> genelde soru metninde saklıdır</a:t>
            </a:r>
            <a:r>
              <a:rPr lang="tr-TR" sz="2400" dirty="0" smtClean="0">
                <a:solidFill>
                  <a:srgbClr val="FF0000"/>
                </a:solidFill>
              </a:rPr>
              <a:t>.</a:t>
            </a:r>
            <a:r>
              <a:rPr lang="tr-TR" sz="2400" dirty="0" smtClean="0"/>
              <a:t>)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3500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Dikkatiniz 160 </a:t>
            </a:r>
            <a:r>
              <a:rPr lang="tr-TR" sz="3500" b="1" dirty="0" err="1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dk</a:t>
            </a:r>
            <a:r>
              <a:rPr lang="tr-TR" sz="3500" b="1" dirty="0" smtClean="0"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 boyunca sürekli yoğunlaşamaz. </a:t>
            </a:r>
          </a:p>
          <a:p>
            <a:pPr>
              <a:buNone/>
            </a:pPr>
            <a:r>
              <a:rPr lang="tr-TR" sz="2400" dirty="0" smtClean="0"/>
              <a:t>     (</a:t>
            </a:r>
            <a:r>
              <a:rPr lang="tr-TR" sz="2200" i="1" dirty="0" smtClean="0"/>
              <a:t>dikkatinizin dağıldığını hissettiğinizi fark ettiğinizde kaleminizi bırakın, gözlerinizi kapatın, şakaklarınızı ovarak veya sizi rahatlatacak bir dinlenme egzersizi yaparak, 30 sn gibi bir süreyi bu amaçla kullanın</a:t>
            </a:r>
            <a:r>
              <a:rPr lang="tr-TR" sz="2000" i="1" dirty="0" smtClean="0"/>
              <a:t>.)</a:t>
            </a:r>
            <a:endParaRPr lang="tr-TR" sz="2400" i="1" dirty="0" smtClean="0"/>
          </a:p>
          <a:p>
            <a:pPr>
              <a:buNone/>
            </a:pPr>
            <a:r>
              <a:rPr lang="tr-TR" dirty="0" smtClean="0"/>
              <a:t>	*** </a:t>
            </a:r>
            <a:r>
              <a:rPr lang="tr-TR" sz="4300" b="1" dirty="0" smtClean="0">
                <a:solidFill>
                  <a:schemeClr val="accent1">
                    <a:lumMod val="75000"/>
                  </a:schemeClr>
                </a:solidFill>
              </a:rPr>
              <a:t>En iyi konsantrasyon niyettir…</a:t>
            </a:r>
          </a:p>
          <a:p>
            <a:pPr>
              <a:buNone/>
            </a:pPr>
            <a:endParaRPr lang="tr-TR" dirty="0" smtClean="0"/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875</Words>
  <Application>Microsoft Office PowerPoint</Application>
  <PresentationFormat>Ekran Gösterisi (4:3)</PresentationFormat>
  <Paragraphs>207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SINAV NASIL KAZANILIR?</vt:lpstr>
      <vt:lpstr>MOTİVASYON</vt:lpstr>
      <vt:lpstr>Şimdi sınav ile ilgili düşüncelerinizi seslendirdiğimizi varsayalım:</vt:lpstr>
      <vt:lpstr>“İçimdeki Güçlü İstek” in Beslendiği Kaynak</vt:lpstr>
      <vt:lpstr>Slayt 5</vt:lpstr>
      <vt:lpstr>Test Çözmede Üç Unsur Önemlidir!</vt:lpstr>
      <vt:lpstr>*Hızla gözden geçirin *Soruyu iyi anlayın (sorunun kendi mantığını anlamaya çalışın.) *Tahmin yürütün, “sallamayın” *Kolay sorularda pimpiriklenmeyin. (soruda sizden ne isteniyorsa, isteneni düşünmelisiniz) *Cevabına o an ulaşamadığınız sorulara takılmayın(turlu soru çözme tekniği)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Sınavdan ve başarısızlıktan korkmayın</vt:lpstr>
      <vt:lpstr>SINAV ANI STRATEJİLERİ</vt:lpstr>
      <vt:lpstr>SINAV ANI STRATEJİLERİ</vt:lpstr>
      <vt:lpstr>SINAV ANI STRATEJİLERİ</vt:lpstr>
      <vt:lpstr>Slayt 21</vt:lpstr>
      <vt:lpstr>SINAV ANI STRATEJİLERİ</vt:lpstr>
      <vt:lpstr>SINAV ANI STRATEJİLERİ</vt:lpstr>
      <vt:lpstr>SINAV ANI STRATEJİLERİ</vt:lpstr>
      <vt:lpstr>SINAV ANI STRATEJİLERİ</vt:lpstr>
      <vt:lpstr>Slayt 26</vt:lpstr>
      <vt:lpstr> SON SÖZ</vt:lpstr>
      <vt:lpstr>SON SON SÖZ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SINAV NASIL KAZANILIR</dc:title>
  <dc:creator>ACEM</dc:creator>
  <cp:lastModifiedBy>Windows Kullanıcısı</cp:lastModifiedBy>
  <cp:revision>92</cp:revision>
  <dcterms:created xsi:type="dcterms:W3CDTF">2014-11-24T09:21:54Z</dcterms:created>
  <dcterms:modified xsi:type="dcterms:W3CDTF">2020-11-27T07:23:54Z</dcterms:modified>
</cp:coreProperties>
</file>